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2" r:id="rId3"/>
    <p:sldId id="257" r:id="rId4"/>
    <p:sldId id="258" r:id="rId5"/>
    <p:sldId id="261" r:id="rId6"/>
    <p:sldId id="259" r:id="rId7"/>
    <p:sldId id="266" r:id="rId8"/>
    <p:sldId id="278" r:id="rId9"/>
    <p:sldId id="265" r:id="rId10"/>
    <p:sldId id="287" r:id="rId11"/>
    <p:sldId id="288" r:id="rId12"/>
    <p:sldId id="286" r:id="rId13"/>
    <p:sldId id="285" r:id="rId14"/>
    <p:sldId id="280" r:id="rId15"/>
    <p:sldId id="281" r:id="rId16"/>
    <p:sldId id="276" r:id="rId17"/>
    <p:sldId id="272" r:id="rId18"/>
    <p:sldId id="274" r:id="rId19"/>
    <p:sldId id="28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532" autoAdjust="0"/>
  </p:normalViewPr>
  <p:slideViewPr>
    <p:cSldViewPr>
      <p:cViewPr varScale="1">
        <p:scale>
          <a:sx n="68" d="100"/>
          <a:sy n="68" d="100"/>
        </p:scale>
        <p:origin x="-4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83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ike\My%20Documents\Entity%20Pquals%20data%20CConf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ike\My%20Documents\Copy%20of%20Entity%20Normal%20data%20exps1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ike\My%20Documents\Copy%20of%20Entity%20Normal%20data%20exps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Sheet1!$A$2:$A$102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Sheet1!$B$2:$B$102</c:f>
              <c:numCache>
                <c:formatCode>General</c:formatCode>
                <c:ptCount val="101"/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1</c:v>
                </c:pt>
                <c:pt idx="16">
                  <c:v>2</c:v>
                </c:pt>
                <c:pt idx="17">
                  <c:v>3</c:v>
                </c:pt>
                <c:pt idx="18">
                  <c:v>1</c:v>
                </c:pt>
                <c:pt idx="19">
                  <c:v>3</c:v>
                </c:pt>
                <c:pt idx="20">
                  <c:v>4</c:v>
                </c:pt>
                <c:pt idx="21">
                  <c:v>3</c:v>
                </c:pt>
                <c:pt idx="22">
                  <c:v>4</c:v>
                </c:pt>
                <c:pt idx="23">
                  <c:v>5</c:v>
                </c:pt>
                <c:pt idx="24">
                  <c:v>6</c:v>
                </c:pt>
                <c:pt idx="25">
                  <c:v>8</c:v>
                </c:pt>
                <c:pt idx="26">
                  <c:v>9</c:v>
                </c:pt>
                <c:pt idx="27">
                  <c:v>12</c:v>
                </c:pt>
                <c:pt idx="28">
                  <c:v>14</c:v>
                </c:pt>
                <c:pt idx="29">
                  <c:v>17</c:v>
                </c:pt>
                <c:pt idx="30">
                  <c:v>17</c:v>
                </c:pt>
                <c:pt idx="31">
                  <c:v>22</c:v>
                </c:pt>
                <c:pt idx="32">
                  <c:v>22</c:v>
                </c:pt>
                <c:pt idx="33">
                  <c:v>25</c:v>
                </c:pt>
                <c:pt idx="34">
                  <c:v>28</c:v>
                </c:pt>
                <c:pt idx="35">
                  <c:v>33</c:v>
                </c:pt>
                <c:pt idx="36">
                  <c:v>36</c:v>
                </c:pt>
                <c:pt idx="37">
                  <c:v>34</c:v>
                </c:pt>
                <c:pt idx="38">
                  <c:v>34</c:v>
                </c:pt>
                <c:pt idx="39">
                  <c:v>32</c:v>
                </c:pt>
                <c:pt idx="40">
                  <c:v>25</c:v>
                </c:pt>
                <c:pt idx="41">
                  <c:v>19</c:v>
                </c:pt>
                <c:pt idx="42">
                  <c:v>22</c:v>
                </c:pt>
                <c:pt idx="43">
                  <c:v>14</c:v>
                </c:pt>
                <c:pt idx="44">
                  <c:v>12</c:v>
                </c:pt>
                <c:pt idx="45">
                  <c:v>9</c:v>
                </c:pt>
                <c:pt idx="46">
                  <c:v>8</c:v>
                </c:pt>
                <c:pt idx="47">
                  <c:v>6</c:v>
                </c:pt>
                <c:pt idx="48">
                  <c:v>4</c:v>
                </c:pt>
                <c:pt idx="50">
                  <c:v>2</c:v>
                </c:pt>
                <c:pt idx="51">
                  <c:v>2</c:v>
                </c:pt>
                <c:pt idx="52">
                  <c:v>4</c:v>
                </c:pt>
                <c:pt idx="53">
                  <c:v>4</c:v>
                </c:pt>
                <c:pt idx="54">
                  <c:v>5</c:v>
                </c:pt>
                <c:pt idx="55">
                  <c:v>6</c:v>
                </c:pt>
                <c:pt idx="56">
                  <c:v>7</c:v>
                </c:pt>
                <c:pt idx="57">
                  <c:v>7</c:v>
                </c:pt>
                <c:pt idx="58">
                  <c:v>8</c:v>
                </c:pt>
                <c:pt idx="59">
                  <c:v>10</c:v>
                </c:pt>
                <c:pt idx="60">
                  <c:v>13</c:v>
                </c:pt>
                <c:pt idx="61">
                  <c:v>15</c:v>
                </c:pt>
                <c:pt idx="62">
                  <c:v>18</c:v>
                </c:pt>
                <c:pt idx="63">
                  <c:v>20</c:v>
                </c:pt>
                <c:pt idx="64">
                  <c:v>21</c:v>
                </c:pt>
                <c:pt idx="65">
                  <c:v>24</c:v>
                </c:pt>
                <c:pt idx="66">
                  <c:v>27</c:v>
                </c:pt>
                <c:pt idx="67">
                  <c:v>29</c:v>
                </c:pt>
                <c:pt idx="68">
                  <c:v>31</c:v>
                </c:pt>
                <c:pt idx="69">
                  <c:v>35</c:v>
                </c:pt>
                <c:pt idx="70">
                  <c:v>32</c:v>
                </c:pt>
                <c:pt idx="71">
                  <c:v>31</c:v>
                </c:pt>
                <c:pt idx="72">
                  <c:v>30</c:v>
                </c:pt>
                <c:pt idx="73">
                  <c:v>24</c:v>
                </c:pt>
                <c:pt idx="74">
                  <c:v>23</c:v>
                </c:pt>
                <c:pt idx="75">
                  <c:v>18</c:v>
                </c:pt>
                <c:pt idx="76">
                  <c:v>15</c:v>
                </c:pt>
                <c:pt idx="77">
                  <c:v>11</c:v>
                </c:pt>
                <c:pt idx="78">
                  <c:v>10</c:v>
                </c:pt>
                <c:pt idx="79">
                  <c:v>7</c:v>
                </c:pt>
                <c:pt idx="80">
                  <c:v>5</c:v>
                </c:pt>
                <c:pt idx="81">
                  <c:v>3</c:v>
                </c:pt>
                <c:pt idx="82">
                  <c:v>2</c:v>
                </c:pt>
                <c:pt idx="83">
                  <c:v>0</c:v>
                </c:pt>
                <c:pt idx="84">
                  <c:v>2</c:v>
                </c:pt>
                <c:pt idx="85">
                  <c:v>1</c:v>
                </c:pt>
                <c:pt idx="86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strRef>
              <c:f>Sheet1!$A$2:$A$102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Sheet1!$C$2:$C$102</c:f>
              <c:numCache>
                <c:formatCode>General</c:formatCode>
                <c:ptCount val="101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strRef>
              <c:f>Sheet1!$A$2:$A$102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Sheet1!$D$2:$D$102</c:f>
              <c:numCache>
                <c:formatCode>General</c:formatCode>
                <c:ptCount val="101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63604992"/>
        <c:axId val="63660032"/>
      </c:barChart>
      <c:catAx>
        <c:axId val="63604992"/>
        <c:scaling>
          <c:orientation val="minMax"/>
        </c:scaling>
        <c:delete val="1"/>
        <c:axPos val="b"/>
        <c:tickLblPos val="nextTo"/>
        <c:crossAx val="63660032"/>
        <c:crosses val="autoZero"/>
        <c:auto val="1"/>
        <c:lblAlgn val="ctr"/>
        <c:lblOffset val="100"/>
      </c:catAx>
      <c:valAx>
        <c:axId val="63660032"/>
        <c:scaling>
          <c:orientation val="minMax"/>
        </c:scaling>
        <c:axPos val="l"/>
        <c:majorGridlines/>
        <c:numFmt formatCode="General" sourceLinked="1"/>
        <c:tickLblPos val="nextTo"/>
        <c:crossAx val="636049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Sheet1!$A$2:$A$102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Sheet1!$B$2:$B$102</c:f>
              <c:numCache>
                <c:formatCode>General</c:formatCode>
                <c:ptCount val="101"/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  <c:pt idx="8">
                  <c:v>0</c:v>
                </c:pt>
                <c:pt idx="9">
                  <c:v>2</c:v>
                </c:pt>
                <c:pt idx="10">
                  <c:v>1</c:v>
                </c:pt>
                <c:pt idx="11">
                  <c:v>0</c:v>
                </c:pt>
                <c:pt idx="12">
                  <c:v>2</c:v>
                </c:pt>
                <c:pt idx="13">
                  <c:v>1</c:v>
                </c:pt>
                <c:pt idx="14">
                  <c:v>3</c:v>
                </c:pt>
                <c:pt idx="15">
                  <c:v>2</c:v>
                </c:pt>
                <c:pt idx="16">
                  <c:v>1</c:v>
                </c:pt>
                <c:pt idx="17">
                  <c:v>2</c:v>
                </c:pt>
                <c:pt idx="18">
                  <c:v>3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3</c:v>
                </c:pt>
                <c:pt idx="23">
                  <c:v>5</c:v>
                </c:pt>
                <c:pt idx="24">
                  <c:v>4</c:v>
                </c:pt>
                <c:pt idx="25">
                  <c:v>6</c:v>
                </c:pt>
                <c:pt idx="26">
                  <c:v>5</c:v>
                </c:pt>
                <c:pt idx="27">
                  <c:v>7</c:v>
                </c:pt>
                <c:pt idx="28">
                  <c:v>6</c:v>
                </c:pt>
                <c:pt idx="29">
                  <c:v>7</c:v>
                </c:pt>
                <c:pt idx="30">
                  <c:v>8</c:v>
                </c:pt>
                <c:pt idx="31">
                  <c:v>8</c:v>
                </c:pt>
                <c:pt idx="32">
                  <c:v>9</c:v>
                </c:pt>
                <c:pt idx="33">
                  <c:v>10</c:v>
                </c:pt>
                <c:pt idx="34">
                  <c:v>12</c:v>
                </c:pt>
                <c:pt idx="35">
                  <c:v>11</c:v>
                </c:pt>
                <c:pt idx="36">
                  <c:v>14</c:v>
                </c:pt>
                <c:pt idx="37">
                  <c:v>15</c:v>
                </c:pt>
                <c:pt idx="38">
                  <c:v>17</c:v>
                </c:pt>
                <c:pt idx="39">
                  <c:v>40</c:v>
                </c:pt>
                <c:pt idx="41">
                  <c:v>20</c:v>
                </c:pt>
                <c:pt idx="42">
                  <c:v>22</c:v>
                </c:pt>
                <c:pt idx="43">
                  <c:v>21</c:v>
                </c:pt>
                <c:pt idx="44">
                  <c:v>22</c:v>
                </c:pt>
                <c:pt idx="45">
                  <c:v>23</c:v>
                </c:pt>
                <c:pt idx="46">
                  <c:v>25</c:v>
                </c:pt>
                <c:pt idx="47">
                  <c:v>27</c:v>
                </c:pt>
                <c:pt idx="48">
                  <c:v>28</c:v>
                </c:pt>
                <c:pt idx="49">
                  <c:v>29</c:v>
                </c:pt>
                <c:pt idx="50">
                  <c:v>29</c:v>
                </c:pt>
                <c:pt idx="51">
                  <c:v>31</c:v>
                </c:pt>
                <c:pt idx="52">
                  <c:v>36</c:v>
                </c:pt>
                <c:pt idx="53">
                  <c:v>35</c:v>
                </c:pt>
                <c:pt idx="54">
                  <c:v>34</c:v>
                </c:pt>
                <c:pt idx="55">
                  <c:v>36</c:v>
                </c:pt>
                <c:pt idx="56">
                  <c:v>34</c:v>
                </c:pt>
                <c:pt idx="57">
                  <c:v>31</c:v>
                </c:pt>
                <c:pt idx="58">
                  <c:v>32</c:v>
                </c:pt>
                <c:pt idx="59">
                  <c:v>30</c:v>
                </c:pt>
                <c:pt idx="60">
                  <c:v>29</c:v>
                </c:pt>
                <c:pt idx="61">
                  <c:v>24</c:v>
                </c:pt>
                <c:pt idx="62">
                  <c:v>19</c:v>
                </c:pt>
                <c:pt idx="63">
                  <c:v>23</c:v>
                </c:pt>
                <c:pt idx="64">
                  <c:v>22</c:v>
                </c:pt>
                <c:pt idx="65">
                  <c:v>20</c:v>
                </c:pt>
                <c:pt idx="66">
                  <c:v>14</c:v>
                </c:pt>
                <c:pt idx="67">
                  <c:v>15</c:v>
                </c:pt>
                <c:pt idx="68">
                  <c:v>12</c:v>
                </c:pt>
                <c:pt idx="69">
                  <c:v>11</c:v>
                </c:pt>
                <c:pt idx="70">
                  <c:v>9</c:v>
                </c:pt>
                <c:pt idx="71">
                  <c:v>10</c:v>
                </c:pt>
                <c:pt idx="72">
                  <c:v>8</c:v>
                </c:pt>
                <c:pt idx="73">
                  <c:v>7</c:v>
                </c:pt>
                <c:pt idx="74">
                  <c:v>6</c:v>
                </c:pt>
                <c:pt idx="75">
                  <c:v>5</c:v>
                </c:pt>
                <c:pt idx="76">
                  <c:v>4</c:v>
                </c:pt>
                <c:pt idx="77">
                  <c:v>3</c:v>
                </c:pt>
                <c:pt idx="78">
                  <c:v>1</c:v>
                </c:pt>
                <c:pt idx="79">
                  <c:v>2</c:v>
                </c:pt>
                <c:pt idx="80">
                  <c:v>0</c:v>
                </c:pt>
                <c:pt idx="81">
                  <c:v>0</c:v>
                </c:pt>
                <c:pt idx="82">
                  <c:v>2</c:v>
                </c:pt>
                <c:pt idx="83">
                  <c:v>2</c:v>
                </c:pt>
                <c:pt idx="84">
                  <c:v>0</c:v>
                </c:pt>
                <c:pt idx="85">
                  <c:v>1</c:v>
                </c:pt>
                <c:pt idx="86">
                  <c:v>1</c:v>
                </c:pt>
                <c:pt idx="87">
                  <c:v>1</c:v>
                </c:pt>
                <c:pt idx="88">
                  <c:v>0</c:v>
                </c:pt>
                <c:pt idx="89">
                  <c:v>0</c:v>
                </c:pt>
                <c:pt idx="90">
                  <c:v>1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strRef>
              <c:f>Sheet1!$A$2:$A$102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Sheet1!$C$2:$C$102</c:f>
              <c:numCache>
                <c:formatCode>General</c:formatCode>
                <c:ptCount val="101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strRef>
              <c:f>Sheet1!$A$2:$A$102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Sheet1!$D$2:$D$102</c:f>
              <c:numCache>
                <c:formatCode>General</c:formatCode>
                <c:ptCount val="101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69769856"/>
        <c:axId val="71668096"/>
      </c:barChart>
      <c:catAx>
        <c:axId val="69769856"/>
        <c:scaling>
          <c:orientation val="minMax"/>
        </c:scaling>
        <c:delete val="1"/>
        <c:axPos val="b"/>
        <c:tickLblPos val="nextTo"/>
        <c:crossAx val="71668096"/>
        <c:crosses val="autoZero"/>
        <c:auto val="1"/>
        <c:lblAlgn val="ctr"/>
        <c:lblOffset val="100"/>
      </c:catAx>
      <c:valAx>
        <c:axId val="71668096"/>
        <c:scaling>
          <c:orientation val="minMax"/>
        </c:scaling>
        <c:axPos val="l"/>
        <c:majorGridlines/>
        <c:numFmt formatCode="General" sourceLinked="1"/>
        <c:tickLblPos val="nextTo"/>
        <c:crossAx val="6976985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Sheet1!$A$2:$A$102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Sheet1!$B$2:$B$102</c:f>
              <c:numCache>
                <c:formatCode>General</c:formatCode>
                <c:ptCount val="101"/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  <c:pt idx="8">
                  <c:v>0</c:v>
                </c:pt>
                <c:pt idx="9">
                  <c:v>2</c:v>
                </c:pt>
                <c:pt idx="10">
                  <c:v>1</c:v>
                </c:pt>
                <c:pt idx="11">
                  <c:v>0</c:v>
                </c:pt>
                <c:pt idx="12">
                  <c:v>2</c:v>
                </c:pt>
                <c:pt idx="13">
                  <c:v>1</c:v>
                </c:pt>
                <c:pt idx="14">
                  <c:v>3</c:v>
                </c:pt>
                <c:pt idx="15">
                  <c:v>2</c:v>
                </c:pt>
                <c:pt idx="16">
                  <c:v>1</c:v>
                </c:pt>
                <c:pt idx="17">
                  <c:v>2</c:v>
                </c:pt>
                <c:pt idx="18">
                  <c:v>3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3</c:v>
                </c:pt>
                <c:pt idx="23">
                  <c:v>5</c:v>
                </c:pt>
                <c:pt idx="24">
                  <c:v>4</c:v>
                </c:pt>
                <c:pt idx="25">
                  <c:v>6</c:v>
                </c:pt>
                <c:pt idx="26">
                  <c:v>5</c:v>
                </c:pt>
                <c:pt idx="27">
                  <c:v>7</c:v>
                </c:pt>
                <c:pt idx="28">
                  <c:v>6</c:v>
                </c:pt>
                <c:pt idx="29">
                  <c:v>7</c:v>
                </c:pt>
                <c:pt idx="30">
                  <c:v>8</c:v>
                </c:pt>
                <c:pt idx="31">
                  <c:v>8</c:v>
                </c:pt>
                <c:pt idx="32">
                  <c:v>9</c:v>
                </c:pt>
                <c:pt idx="33">
                  <c:v>10</c:v>
                </c:pt>
                <c:pt idx="34">
                  <c:v>33</c:v>
                </c:pt>
                <c:pt idx="35">
                  <c:v>0</c:v>
                </c:pt>
                <c:pt idx="36">
                  <c:v>14</c:v>
                </c:pt>
                <c:pt idx="37">
                  <c:v>15</c:v>
                </c:pt>
                <c:pt idx="38">
                  <c:v>17</c:v>
                </c:pt>
                <c:pt idx="39">
                  <c:v>18</c:v>
                </c:pt>
                <c:pt idx="40">
                  <c:v>21</c:v>
                </c:pt>
                <c:pt idx="41">
                  <c:v>20</c:v>
                </c:pt>
                <c:pt idx="42">
                  <c:v>22</c:v>
                </c:pt>
                <c:pt idx="43">
                  <c:v>21</c:v>
                </c:pt>
                <c:pt idx="44">
                  <c:v>22</c:v>
                </c:pt>
                <c:pt idx="45">
                  <c:v>23</c:v>
                </c:pt>
                <c:pt idx="46">
                  <c:v>25</c:v>
                </c:pt>
                <c:pt idx="47">
                  <c:v>27</c:v>
                </c:pt>
                <c:pt idx="48">
                  <c:v>28</c:v>
                </c:pt>
                <c:pt idx="49">
                  <c:v>58</c:v>
                </c:pt>
                <c:pt idx="50">
                  <c:v>0</c:v>
                </c:pt>
                <c:pt idx="51">
                  <c:v>31</c:v>
                </c:pt>
                <c:pt idx="52">
                  <c:v>36</c:v>
                </c:pt>
                <c:pt idx="53">
                  <c:v>35</c:v>
                </c:pt>
                <c:pt idx="54">
                  <c:v>34</c:v>
                </c:pt>
                <c:pt idx="55">
                  <c:v>36</c:v>
                </c:pt>
                <c:pt idx="56">
                  <c:v>34</c:v>
                </c:pt>
                <c:pt idx="57">
                  <c:v>31</c:v>
                </c:pt>
                <c:pt idx="58">
                  <c:v>32</c:v>
                </c:pt>
                <c:pt idx="59">
                  <c:v>30</c:v>
                </c:pt>
                <c:pt idx="60">
                  <c:v>29</c:v>
                </c:pt>
                <c:pt idx="61">
                  <c:v>24</c:v>
                </c:pt>
                <c:pt idx="62">
                  <c:v>19</c:v>
                </c:pt>
                <c:pt idx="63">
                  <c:v>23</c:v>
                </c:pt>
                <c:pt idx="64">
                  <c:v>42</c:v>
                </c:pt>
                <c:pt idx="65">
                  <c:v>0</c:v>
                </c:pt>
                <c:pt idx="66">
                  <c:v>14</c:v>
                </c:pt>
                <c:pt idx="67">
                  <c:v>15</c:v>
                </c:pt>
                <c:pt idx="68">
                  <c:v>12</c:v>
                </c:pt>
                <c:pt idx="69">
                  <c:v>11</c:v>
                </c:pt>
                <c:pt idx="70">
                  <c:v>9</c:v>
                </c:pt>
                <c:pt idx="71">
                  <c:v>10</c:v>
                </c:pt>
                <c:pt idx="72">
                  <c:v>8</c:v>
                </c:pt>
                <c:pt idx="73">
                  <c:v>7</c:v>
                </c:pt>
                <c:pt idx="74">
                  <c:v>6</c:v>
                </c:pt>
                <c:pt idx="75">
                  <c:v>5</c:v>
                </c:pt>
                <c:pt idx="76">
                  <c:v>4</c:v>
                </c:pt>
                <c:pt idx="77">
                  <c:v>3</c:v>
                </c:pt>
                <c:pt idx="78">
                  <c:v>1</c:v>
                </c:pt>
                <c:pt idx="79">
                  <c:v>2</c:v>
                </c:pt>
                <c:pt idx="80">
                  <c:v>0</c:v>
                </c:pt>
                <c:pt idx="81">
                  <c:v>0</c:v>
                </c:pt>
                <c:pt idx="82">
                  <c:v>2</c:v>
                </c:pt>
                <c:pt idx="83">
                  <c:v>2</c:v>
                </c:pt>
                <c:pt idx="84">
                  <c:v>0</c:v>
                </c:pt>
                <c:pt idx="85">
                  <c:v>1</c:v>
                </c:pt>
                <c:pt idx="86">
                  <c:v>1</c:v>
                </c:pt>
                <c:pt idx="87">
                  <c:v>1</c:v>
                </c:pt>
                <c:pt idx="88">
                  <c:v>0</c:v>
                </c:pt>
                <c:pt idx="89">
                  <c:v>0</c:v>
                </c:pt>
                <c:pt idx="90">
                  <c:v>1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strRef>
              <c:f>Sheet1!$A$2:$A$102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Sheet1!$C$2:$C$102</c:f>
              <c:numCache>
                <c:formatCode>General</c:formatCode>
                <c:ptCount val="101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strRef>
              <c:f>Sheet1!$A$2:$A$102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Sheet1!$D$2:$D$102</c:f>
              <c:numCache>
                <c:formatCode>General</c:formatCode>
                <c:ptCount val="101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38314368"/>
        <c:axId val="38315904"/>
      </c:barChart>
      <c:catAx>
        <c:axId val="38314368"/>
        <c:scaling>
          <c:orientation val="minMax"/>
        </c:scaling>
        <c:delete val="1"/>
        <c:axPos val="b"/>
        <c:tickLblPos val="nextTo"/>
        <c:crossAx val="38315904"/>
        <c:crosses val="autoZero"/>
        <c:auto val="1"/>
        <c:lblAlgn val="ctr"/>
        <c:lblOffset val="100"/>
      </c:catAx>
      <c:valAx>
        <c:axId val="38315904"/>
        <c:scaling>
          <c:orientation val="minMax"/>
        </c:scaling>
        <c:axPos val="l"/>
        <c:majorGridlines/>
        <c:numFmt formatCode="General" sourceLinked="1"/>
        <c:tickLblPos val="nextTo"/>
        <c:crossAx val="3831436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Sheet1!$A$2:$A$102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Sheet1!$B$2:$B$102</c:f>
              <c:numCache>
                <c:formatCode>General</c:formatCode>
                <c:ptCount val="101"/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  <c:pt idx="8">
                  <c:v>0</c:v>
                </c:pt>
                <c:pt idx="9">
                  <c:v>2</c:v>
                </c:pt>
                <c:pt idx="10">
                  <c:v>1</c:v>
                </c:pt>
                <c:pt idx="11">
                  <c:v>0</c:v>
                </c:pt>
                <c:pt idx="12">
                  <c:v>2</c:v>
                </c:pt>
                <c:pt idx="13">
                  <c:v>1</c:v>
                </c:pt>
                <c:pt idx="14">
                  <c:v>3</c:v>
                </c:pt>
                <c:pt idx="15">
                  <c:v>2</c:v>
                </c:pt>
                <c:pt idx="16">
                  <c:v>1</c:v>
                </c:pt>
                <c:pt idx="17">
                  <c:v>2</c:v>
                </c:pt>
                <c:pt idx="18">
                  <c:v>3</c:v>
                </c:pt>
                <c:pt idx="19">
                  <c:v>2</c:v>
                </c:pt>
                <c:pt idx="20">
                  <c:v>5</c:v>
                </c:pt>
                <c:pt idx="21">
                  <c:v>1</c:v>
                </c:pt>
                <c:pt idx="22">
                  <c:v>1</c:v>
                </c:pt>
                <c:pt idx="23">
                  <c:v>2</c:v>
                </c:pt>
                <c:pt idx="24">
                  <c:v>1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2</c:v>
                </c:pt>
                <c:pt idx="29">
                  <c:v>2</c:v>
                </c:pt>
                <c:pt idx="30">
                  <c:v>8</c:v>
                </c:pt>
                <c:pt idx="31">
                  <c:v>3</c:v>
                </c:pt>
                <c:pt idx="32">
                  <c:v>3</c:v>
                </c:pt>
                <c:pt idx="33">
                  <c:v>3</c:v>
                </c:pt>
                <c:pt idx="34">
                  <c:v>4</c:v>
                </c:pt>
                <c:pt idx="35">
                  <c:v>5</c:v>
                </c:pt>
                <c:pt idx="36">
                  <c:v>4</c:v>
                </c:pt>
                <c:pt idx="37">
                  <c:v>5</c:v>
                </c:pt>
                <c:pt idx="38">
                  <c:v>5</c:v>
                </c:pt>
                <c:pt idx="39">
                  <c:v>5</c:v>
                </c:pt>
                <c:pt idx="40">
                  <c:v>17</c:v>
                </c:pt>
                <c:pt idx="41">
                  <c:v>5</c:v>
                </c:pt>
                <c:pt idx="42">
                  <c:v>6</c:v>
                </c:pt>
                <c:pt idx="43">
                  <c:v>8</c:v>
                </c:pt>
                <c:pt idx="44">
                  <c:v>7</c:v>
                </c:pt>
                <c:pt idx="45">
                  <c:v>24</c:v>
                </c:pt>
                <c:pt idx="46">
                  <c:v>7</c:v>
                </c:pt>
                <c:pt idx="47">
                  <c:v>8</c:v>
                </c:pt>
                <c:pt idx="48">
                  <c:v>7</c:v>
                </c:pt>
                <c:pt idx="49">
                  <c:v>9</c:v>
                </c:pt>
                <c:pt idx="50">
                  <c:v>33</c:v>
                </c:pt>
                <c:pt idx="51">
                  <c:v>8</c:v>
                </c:pt>
                <c:pt idx="52">
                  <c:v>9</c:v>
                </c:pt>
                <c:pt idx="53">
                  <c:v>9</c:v>
                </c:pt>
                <c:pt idx="54">
                  <c:v>7</c:v>
                </c:pt>
                <c:pt idx="55">
                  <c:v>32</c:v>
                </c:pt>
                <c:pt idx="56">
                  <c:v>8</c:v>
                </c:pt>
                <c:pt idx="57">
                  <c:v>7</c:v>
                </c:pt>
                <c:pt idx="58">
                  <c:v>8</c:v>
                </c:pt>
                <c:pt idx="59">
                  <c:v>6</c:v>
                </c:pt>
                <c:pt idx="60">
                  <c:v>25</c:v>
                </c:pt>
                <c:pt idx="61">
                  <c:v>7</c:v>
                </c:pt>
                <c:pt idx="62">
                  <c:v>6</c:v>
                </c:pt>
                <c:pt idx="63">
                  <c:v>5</c:v>
                </c:pt>
                <c:pt idx="64">
                  <c:v>6</c:v>
                </c:pt>
                <c:pt idx="65">
                  <c:v>22</c:v>
                </c:pt>
                <c:pt idx="66">
                  <c:v>5</c:v>
                </c:pt>
                <c:pt idx="67">
                  <c:v>5</c:v>
                </c:pt>
                <c:pt idx="68">
                  <c:v>4</c:v>
                </c:pt>
                <c:pt idx="69">
                  <c:v>4</c:v>
                </c:pt>
                <c:pt idx="70">
                  <c:v>11</c:v>
                </c:pt>
                <c:pt idx="71">
                  <c:v>3</c:v>
                </c:pt>
                <c:pt idx="72">
                  <c:v>3</c:v>
                </c:pt>
                <c:pt idx="73">
                  <c:v>2</c:v>
                </c:pt>
                <c:pt idx="74">
                  <c:v>2</c:v>
                </c:pt>
                <c:pt idx="75">
                  <c:v>2</c:v>
                </c:pt>
                <c:pt idx="76">
                  <c:v>1</c:v>
                </c:pt>
                <c:pt idx="77">
                  <c:v>2</c:v>
                </c:pt>
                <c:pt idx="78">
                  <c:v>1</c:v>
                </c:pt>
                <c:pt idx="79">
                  <c:v>2</c:v>
                </c:pt>
                <c:pt idx="80">
                  <c:v>5</c:v>
                </c:pt>
                <c:pt idx="81">
                  <c:v>0</c:v>
                </c:pt>
                <c:pt idx="82">
                  <c:v>2</c:v>
                </c:pt>
                <c:pt idx="83">
                  <c:v>2</c:v>
                </c:pt>
                <c:pt idx="85">
                  <c:v>1</c:v>
                </c:pt>
                <c:pt idx="86">
                  <c:v>1</c:v>
                </c:pt>
                <c:pt idx="87">
                  <c:v>1</c:v>
                </c:pt>
                <c:pt idx="88">
                  <c:v>0</c:v>
                </c:pt>
                <c:pt idx="90">
                  <c:v>2</c:v>
                </c:pt>
                <c:pt idx="94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strRef>
              <c:f>Sheet1!$A$2:$A$102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Sheet1!$C$2:$C$102</c:f>
              <c:numCache>
                <c:formatCode>General</c:formatCode>
                <c:ptCount val="101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strRef>
              <c:f>Sheet1!$A$2:$A$102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Sheet1!$D$2:$D$102</c:f>
              <c:numCache>
                <c:formatCode>General</c:formatCode>
                <c:ptCount val="101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77326976"/>
        <c:axId val="100700928"/>
      </c:barChart>
      <c:catAx>
        <c:axId val="77326976"/>
        <c:scaling>
          <c:orientation val="minMax"/>
        </c:scaling>
        <c:delete val="1"/>
        <c:axPos val="b"/>
        <c:tickLblPos val="nextTo"/>
        <c:crossAx val="100700928"/>
        <c:crosses val="autoZero"/>
        <c:auto val="1"/>
        <c:lblAlgn val="ctr"/>
        <c:lblOffset val="100"/>
      </c:catAx>
      <c:valAx>
        <c:axId val="100700928"/>
        <c:scaling>
          <c:orientation val="minMax"/>
        </c:scaling>
        <c:axPos val="l"/>
        <c:majorGridlines/>
        <c:numFmt formatCode="General" sourceLinked="1"/>
        <c:tickLblPos val="nextTo"/>
        <c:crossAx val="7732697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/>
      <c:barChart>
        <c:barDir val="col"/>
        <c:grouping val="clustered"/>
        <c:ser>
          <c:idx val="0"/>
          <c:order val="0"/>
          <c:val>
            <c:numRef>
              <c:f>Gaps!$I$1:$I$101</c:f>
              <c:numCache>
                <c:formatCode>General</c:formatCode>
                <c:ptCount val="101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3</c:v>
                </c:pt>
                <c:pt idx="18">
                  <c:v>2</c:v>
                </c:pt>
                <c:pt idx="19">
                  <c:v>4</c:v>
                </c:pt>
                <c:pt idx="20">
                  <c:v>3</c:v>
                </c:pt>
                <c:pt idx="21">
                  <c:v>4</c:v>
                </c:pt>
                <c:pt idx="22">
                  <c:v>3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6</c:v>
                </c:pt>
                <c:pt idx="27">
                  <c:v>6</c:v>
                </c:pt>
                <c:pt idx="28">
                  <c:v>8</c:v>
                </c:pt>
                <c:pt idx="29">
                  <c:v>7</c:v>
                </c:pt>
                <c:pt idx="30">
                  <c:v>9</c:v>
                </c:pt>
                <c:pt idx="31">
                  <c:v>10</c:v>
                </c:pt>
                <c:pt idx="32">
                  <c:v>12</c:v>
                </c:pt>
                <c:pt idx="33">
                  <c:v>11</c:v>
                </c:pt>
                <c:pt idx="34">
                  <c:v>14</c:v>
                </c:pt>
                <c:pt idx="35">
                  <c:v>13</c:v>
                </c:pt>
                <c:pt idx="36">
                  <c:v>14</c:v>
                </c:pt>
                <c:pt idx="37">
                  <c:v>15</c:v>
                </c:pt>
                <c:pt idx="38">
                  <c:v>15</c:v>
                </c:pt>
                <c:pt idx="39">
                  <c:v>17</c:v>
                </c:pt>
                <c:pt idx="40">
                  <c:v>18</c:v>
                </c:pt>
                <c:pt idx="41">
                  <c:v>20</c:v>
                </c:pt>
                <c:pt idx="42">
                  <c:v>21</c:v>
                </c:pt>
                <c:pt idx="43">
                  <c:v>23</c:v>
                </c:pt>
                <c:pt idx="44">
                  <c:v>23</c:v>
                </c:pt>
                <c:pt idx="45">
                  <c:v>26</c:v>
                </c:pt>
                <c:pt idx="46">
                  <c:v>27</c:v>
                </c:pt>
                <c:pt idx="47">
                  <c:v>28</c:v>
                </c:pt>
                <c:pt idx="48">
                  <c:v>27</c:v>
                </c:pt>
                <c:pt idx="49">
                  <c:v>28</c:v>
                </c:pt>
                <c:pt idx="50">
                  <c:v>28</c:v>
                </c:pt>
                <c:pt idx="51">
                  <c:v>28</c:v>
                </c:pt>
                <c:pt idx="52">
                  <c:v>29</c:v>
                </c:pt>
                <c:pt idx="53">
                  <c:v>28</c:v>
                </c:pt>
                <c:pt idx="54">
                  <c:v>29</c:v>
                </c:pt>
                <c:pt idx="55">
                  <c:v>26</c:v>
                </c:pt>
                <c:pt idx="56">
                  <c:v>25</c:v>
                </c:pt>
                <c:pt idx="57">
                  <c:v>29</c:v>
                </c:pt>
                <c:pt idx="58">
                  <c:v>28</c:v>
                </c:pt>
                <c:pt idx="59">
                  <c:v>26</c:v>
                </c:pt>
                <c:pt idx="60">
                  <c:v>24</c:v>
                </c:pt>
                <c:pt idx="61">
                  <c:v>24</c:v>
                </c:pt>
                <c:pt idx="62">
                  <c:v>21</c:v>
                </c:pt>
                <c:pt idx="63">
                  <c:v>21</c:v>
                </c:pt>
                <c:pt idx="64">
                  <c:v>19</c:v>
                </c:pt>
                <c:pt idx="65">
                  <c:v>19</c:v>
                </c:pt>
                <c:pt idx="66">
                  <c:v>15</c:v>
                </c:pt>
                <c:pt idx="67">
                  <c:v>13</c:v>
                </c:pt>
                <c:pt idx="68">
                  <c:v>14</c:v>
                </c:pt>
                <c:pt idx="69">
                  <c:v>13</c:v>
                </c:pt>
                <c:pt idx="70">
                  <c:v>11</c:v>
                </c:pt>
                <c:pt idx="71">
                  <c:v>8</c:v>
                </c:pt>
                <c:pt idx="72">
                  <c:v>8</c:v>
                </c:pt>
                <c:pt idx="73">
                  <c:v>6</c:v>
                </c:pt>
                <c:pt idx="74">
                  <c:v>5</c:v>
                </c:pt>
                <c:pt idx="75">
                  <c:v>4</c:v>
                </c:pt>
                <c:pt idx="76">
                  <c:v>5</c:v>
                </c:pt>
                <c:pt idx="77">
                  <c:v>4</c:v>
                </c:pt>
                <c:pt idx="78">
                  <c:v>3</c:v>
                </c:pt>
                <c:pt idx="79">
                  <c:v>3</c:v>
                </c:pt>
                <c:pt idx="80">
                  <c:v>3</c:v>
                </c:pt>
                <c:pt idx="81">
                  <c:v>2</c:v>
                </c:pt>
                <c:pt idx="82">
                  <c:v>1</c:v>
                </c:pt>
                <c:pt idx="83">
                  <c:v>0</c:v>
                </c:pt>
                <c:pt idx="84">
                  <c:v>1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1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val>
        </c:ser>
        <c:axId val="38728832"/>
        <c:axId val="38730368"/>
      </c:barChart>
      <c:catAx>
        <c:axId val="38728832"/>
        <c:scaling>
          <c:orientation val="minMax"/>
        </c:scaling>
        <c:axPos val="b"/>
        <c:tickLblPos val="nextTo"/>
        <c:crossAx val="38730368"/>
        <c:crosses val="autoZero"/>
        <c:auto val="1"/>
        <c:lblAlgn val="ctr"/>
        <c:lblOffset val="100"/>
      </c:catAx>
      <c:valAx>
        <c:axId val="38730368"/>
        <c:scaling>
          <c:orientation val="minMax"/>
        </c:scaling>
        <c:axPos val="l"/>
        <c:majorGridlines/>
        <c:numFmt formatCode="General" sourceLinked="1"/>
        <c:tickLblPos val="nextTo"/>
        <c:crossAx val="38728832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/>
      <c:barChart>
        <c:barDir val="col"/>
        <c:grouping val="clustered"/>
        <c:ser>
          <c:idx val="0"/>
          <c:order val="0"/>
          <c:val>
            <c:numRef>
              <c:f>Gaps!$R$1:$R$101</c:f>
              <c:numCache>
                <c:formatCode>General</c:formatCode>
                <c:ptCount val="101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3</c:v>
                </c:pt>
                <c:pt idx="18">
                  <c:v>2</c:v>
                </c:pt>
                <c:pt idx="19">
                  <c:v>3</c:v>
                </c:pt>
                <c:pt idx="20">
                  <c:v>3</c:v>
                </c:pt>
                <c:pt idx="21">
                  <c:v>4</c:v>
                </c:pt>
                <c:pt idx="22">
                  <c:v>3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5</c:v>
                </c:pt>
                <c:pt idx="27">
                  <c:v>5</c:v>
                </c:pt>
                <c:pt idx="28">
                  <c:v>6</c:v>
                </c:pt>
                <c:pt idx="29">
                  <c:v>6</c:v>
                </c:pt>
                <c:pt idx="30">
                  <c:v>7</c:v>
                </c:pt>
                <c:pt idx="31">
                  <c:v>8</c:v>
                </c:pt>
                <c:pt idx="32">
                  <c:v>9</c:v>
                </c:pt>
                <c:pt idx="33">
                  <c:v>9</c:v>
                </c:pt>
                <c:pt idx="34">
                  <c:v>11</c:v>
                </c:pt>
                <c:pt idx="35">
                  <c:v>10</c:v>
                </c:pt>
                <c:pt idx="36">
                  <c:v>11</c:v>
                </c:pt>
                <c:pt idx="37">
                  <c:v>11</c:v>
                </c:pt>
                <c:pt idx="38">
                  <c:v>11</c:v>
                </c:pt>
                <c:pt idx="39">
                  <c:v>12</c:v>
                </c:pt>
                <c:pt idx="40">
                  <c:v>13</c:v>
                </c:pt>
                <c:pt idx="41">
                  <c:v>14</c:v>
                </c:pt>
                <c:pt idx="42">
                  <c:v>14</c:v>
                </c:pt>
                <c:pt idx="43">
                  <c:v>15</c:v>
                </c:pt>
                <c:pt idx="44">
                  <c:v>15</c:v>
                </c:pt>
                <c:pt idx="45">
                  <c:v>16</c:v>
                </c:pt>
                <c:pt idx="46">
                  <c:v>18</c:v>
                </c:pt>
                <c:pt idx="47">
                  <c:v>18</c:v>
                </c:pt>
                <c:pt idx="48">
                  <c:v>17</c:v>
                </c:pt>
                <c:pt idx="49">
                  <c:v>18</c:v>
                </c:pt>
                <c:pt idx="50">
                  <c:v>17</c:v>
                </c:pt>
                <c:pt idx="51">
                  <c:v>16</c:v>
                </c:pt>
                <c:pt idx="52">
                  <c:v>16</c:v>
                </c:pt>
                <c:pt idx="53">
                  <c:v>15</c:v>
                </c:pt>
                <c:pt idx="54">
                  <c:v>15</c:v>
                </c:pt>
                <c:pt idx="55">
                  <c:v>12</c:v>
                </c:pt>
                <c:pt idx="56">
                  <c:v>10</c:v>
                </c:pt>
                <c:pt idx="57">
                  <c:v>12</c:v>
                </c:pt>
                <c:pt idx="58">
                  <c:v>11</c:v>
                </c:pt>
                <c:pt idx="59">
                  <c:v>10</c:v>
                </c:pt>
                <c:pt idx="60">
                  <c:v>7</c:v>
                </c:pt>
                <c:pt idx="61">
                  <c:v>8</c:v>
                </c:pt>
                <c:pt idx="62">
                  <c:v>6</c:v>
                </c:pt>
                <c:pt idx="63">
                  <c:v>6</c:v>
                </c:pt>
                <c:pt idx="64">
                  <c:v>5</c:v>
                </c:pt>
                <c:pt idx="65">
                  <c:v>5</c:v>
                </c:pt>
                <c:pt idx="66">
                  <c:v>4</c:v>
                </c:pt>
                <c:pt idx="67">
                  <c:v>4</c:v>
                </c:pt>
                <c:pt idx="68">
                  <c:v>3</c:v>
                </c:pt>
                <c:pt idx="69">
                  <c:v>3</c:v>
                </c:pt>
                <c:pt idx="70">
                  <c:v>2</c:v>
                </c:pt>
                <c:pt idx="71">
                  <c:v>2</c:v>
                </c:pt>
                <c:pt idx="72">
                  <c:v>1</c:v>
                </c:pt>
                <c:pt idx="73">
                  <c:v>1</c:v>
                </c:pt>
                <c:pt idx="74">
                  <c:v>0</c:v>
                </c:pt>
                <c:pt idx="75">
                  <c:v>0</c:v>
                </c:pt>
                <c:pt idx="76">
                  <c:v>1</c:v>
                </c:pt>
                <c:pt idx="77">
                  <c:v>1</c:v>
                </c:pt>
                <c:pt idx="78">
                  <c:v>0</c:v>
                </c:pt>
                <c:pt idx="79">
                  <c:v>1</c:v>
                </c:pt>
                <c:pt idx="80">
                  <c:v>1</c:v>
                </c:pt>
                <c:pt idx="81">
                  <c:v>1</c:v>
                </c:pt>
                <c:pt idx="82">
                  <c:v>0</c:v>
                </c:pt>
                <c:pt idx="83">
                  <c:v>0</c:v>
                </c:pt>
                <c:pt idx="84">
                  <c:v>1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1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val>
        </c:ser>
        <c:ser>
          <c:idx val="1"/>
          <c:order val="1"/>
          <c:val>
            <c:numRef>
              <c:f>Gaps!$S$1:$S$101</c:f>
              <c:numCache>
                <c:formatCode>General</c:formatCode>
                <c:ptCount val="10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2</c:v>
                </c:pt>
                <c:pt idx="29">
                  <c:v>1</c:v>
                </c:pt>
                <c:pt idx="30">
                  <c:v>2</c:v>
                </c:pt>
                <c:pt idx="31">
                  <c:v>2</c:v>
                </c:pt>
                <c:pt idx="32">
                  <c:v>3</c:v>
                </c:pt>
                <c:pt idx="33">
                  <c:v>2</c:v>
                </c:pt>
                <c:pt idx="34">
                  <c:v>3</c:v>
                </c:pt>
                <c:pt idx="35">
                  <c:v>3</c:v>
                </c:pt>
                <c:pt idx="36">
                  <c:v>3</c:v>
                </c:pt>
                <c:pt idx="37">
                  <c:v>4</c:v>
                </c:pt>
                <c:pt idx="38">
                  <c:v>4</c:v>
                </c:pt>
                <c:pt idx="39">
                  <c:v>5</c:v>
                </c:pt>
                <c:pt idx="40">
                  <c:v>5</c:v>
                </c:pt>
                <c:pt idx="41">
                  <c:v>6</c:v>
                </c:pt>
                <c:pt idx="42">
                  <c:v>7</c:v>
                </c:pt>
                <c:pt idx="43">
                  <c:v>8</c:v>
                </c:pt>
                <c:pt idx="44">
                  <c:v>8</c:v>
                </c:pt>
                <c:pt idx="45">
                  <c:v>10</c:v>
                </c:pt>
                <c:pt idx="46">
                  <c:v>9</c:v>
                </c:pt>
                <c:pt idx="47">
                  <c:v>10</c:v>
                </c:pt>
                <c:pt idx="48">
                  <c:v>10</c:v>
                </c:pt>
                <c:pt idx="49">
                  <c:v>10</c:v>
                </c:pt>
                <c:pt idx="50">
                  <c:v>11</c:v>
                </c:pt>
                <c:pt idx="51">
                  <c:v>12</c:v>
                </c:pt>
                <c:pt idx="52">
                  <c:v>13</c:v>
                </c:pt>
                <c:pt idx="53">
                  <c:v>13</c:v>
                </c:pt>
                <c:pt idx="54">
                  <c:v>14</c:v>
                </c:pt>
                <c:pt idx="55">
                  <c:v>14</c:v>
                </c:pt>
                <c:pt idx="56">
                  <c:v>15</c:v>
                </c:pt>
                <c:pt idx="57">
                  <c:v>17</c:v>
                </c:pt>
                <c:pt idx="58">
                  <c:v>17</c:v>
                </c:pt>
                <c:pt idx="59">
                  <c:v>16</c:v>
                </c:pt>
                <c:pt idx="60">
                  <c:v>17</c:v>
                </c:pt>
                <c:pt idx="61">
                  <c:v>16</c:v>
                </c:pt>
                <c:pt idx="62">
                  <c:v>15</c:v>
                </c:pt>
                <c:pt idx="63">
                  <c:v>15</c:v>
                </c:pt>
                <c:pt idx="64">
                  <c:v>14</c:v>
                </c:pt>
                <c:pt idx="65">
                  <c:v>14</c:v>
                </c:pt>
                <c:pt idx="66">
                  <c:v>11</c:v>
                </c:pt>
                <c:pt idx="67">
                  <c:v>9</c:v>
                </c:pt>
                <c:pt idx="68">
                  <c:v>11</c:v>
                </c:pt>
                <c:pt idx="69">
                  <c:v>10</c:v>
                </c:pt>
                <c:pt idx="70">
                  <c:v>9</c:v>
                </c:pt>
                <c:pt idx="71">
                  <c:v>6</c:v>
                </c:pt>
                <c:pt idx="72">
                  <c:v>7</c:v>
                </c:pt>
                <c:pt idx="73">
                  <c:v>5</c:v>
                </c:pt>
                <c:pt idx="74">
                  <c:v>5</c:v>
                </c:pt>
                <c:pt idx="75">
                  <c:v>4</c:v>
                </c:pt>
                <c:pt idx="76">
                  <c:v>4</c:v>
                </c:pt>
                <c:pt idx="77">
                  <c:v>3</c:v>
                </c:pt>
                <c:pt idx="78">
                  <c:v>3</c:v>
                </c:pt>
                <c:pt idx="79">
                  <c:v>2</c:v>
                </c:pt>
                <c:pt idx="80">
                  <c:v>2</c:v>
                </c:pt>
                <c:pt idx="81">
                  <c:v>1</c:v>
                </c:pt>
                <c:pt idx="82">
                  <c:v>1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val>
        </c:ser>
        <c:axId val="50807936"/>
        <c:axId val="50809472"/>
      </c:barChart>
      <c:catAx>
        <c:axId val="50807936"/>
        <c:scaling>
          <c:orientation val="minMax"/>
        </c:scaling>
        <c:axPos val="b"/>
        <c:tickLblPos val="nextTo"/>
        <c:crossAx val="50809472"/>
        <c:crosses val="autoZero"/>
        <c:auto val="1"/>
        <c:lblAlgn val="ctr"/>
        <c:lblOffset val="100"/>
      </c:catAx>
      <c:valAx>
        <c:axId val="50809472"/>
        <c:scaling>
          <c:orientation val="minMax"/>
        </c:scaling>
        <c:axPos val="l"/>
        <c:majorGridlines/>
        <c:numFmt formatCode="General" sourceLinked="1"/>
        <c:tickLblPos val="nextTo"/>
        <c:crossAx val="50807936"/>
        <c:crosses val="autoZero"/>
        <c:crossBetween val="between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4A0A9-EF5A-4F44-8311-CBEA0319EA9A}" type="datetimeFigureOut">
              <a:rPr lang="en-US" smtClean="0"/>
              <a:pPr/>
              <a:t>11/23/2008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A22EA-216A-4BE7-9164-53AD0C43FC4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2013A-AD33-4C72-981D-087AD149F253}" type="datetimeFigureOut">
              <a:rPr lang="en-US" smtClean="0"/>
              <a:pPr/>
              <a:t>11/23/2008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33C718-E7F2-43F2-AD54-5ACF80AC3441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33C718-E7F2-43F2-AD54-5ACF80AC3441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166-E254-4236-AC85-72E23611D230}" type="datetimeFigureOut">
              <a:rPr lang="en-US" smtClean="0"/>
              <a:pPr/>
              <a:t>11/23/2008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B28B-8E4A-40FA-B979-869D1FEE93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166-E254-4236-AC85-72E23611D230}" type="datetimeFigureOut">
              <a:rPr lang="en-US" smtClean="0"/>
              <a:pPr/>
              <a:t>11/23/2008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B28B-8E4A-40FA-B979-869D1FEE93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166-E254-4236-AC85-72E23611D230}" type="datetimeFigureOut">
              <a:rPr lang="en-US" smtClean="0"/>
              <a:pPr/>
              <a:t>11/23/2008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B28B-8E4A-40FA-B979-869D1FEE93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166-E254-4236-AC85-72E23611D230}" type="datetimeFigureOut">
              <a:rPr lang="en-US" smtClean="0"/>
              <a:pPr/>
              <a:t>11/23/2008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B28B-8E4A-40FA-B979-869D1FEE93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166-E254-4236-AC85-72E23611D230}" type="datetimeFigureOut">
              <a:rPr lang="en-US" smtClean="0"/>
              <a:pPr/>
              <a:t>11/23/2008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B28B-8E4A-40FA-B979-869D1FEE93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166-E254-4236-AC85-72E23611D230}" type="datetimeFigureOut">
              <a:rPr lang="en-US" smtClean="0"/>
              <a:pPr/>
              <a:t>11/23/2008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B28B-8E4A-40FA-B979-869D1FEE93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166-E254-4236-AC85-72E23611D230}" type="datetimeFigureOut">
              <a:rPr lang="en-US" smtClean="0"/>
              <a:pPr/>
              <a:t>11/23/2008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B28B-8E4A-40FA-B979-869D1FEE93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166-E254-4236-AC85-72E23611D230}" type="datetimeFigureOut">
              <a:rPr lang="en-US" smtClean="0"/>
              <a:pPr/>
              <a:t>11/23/2008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B28B-8E4A-40FA-B979-869D1FEE93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166-E254-4236-AC85-72E23611D230}" type="datetimeFigureOut">
              <a:rPr lang="en-US" smtClean="0"/>
              <a:pPr/>
              <a:t>11/23/2008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B28B-8E4A-40FA-B979-869D1FEE93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166-E254-4236-AC85-72E23611D230}" type="datetimeFigureOut">
              <a:rPr lang="en-US" smtClean="0"/>
              <a:pPr/>
              <a:t>11/23/2008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B28B-8E4A-40FA-B979-869D1FEE93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166-E254-4236-AC85-72E23611D230}" type="datetimeFigureOut">
              <a:rPr lang="en-US" smtClean="0"/>
              <a:pPr/>
              <a:t>11/23/2008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B28B-8E4A-40FA-B979-869D1FEE93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E166-E254-4236-AC85-72E23611D230}" type="datetimeFigureOut">
              <a:rPr lang="en-US" smtClean="0"/>
              <a:pPr/>
              <a:t>11/23/2008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3B28B-8E4A-40FA-B979-869D1FEE93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3028970"/>
          </a:xfrm>
        </p:spPr>
        <p:txBody>
          <a:bodyPr>
            <a:normAutofit/>
          </a:bodyPr>
          <a:lstStyle/>
          <a:p>
            <a:r>
              <a:rPr lang="en-GB" sz="4000" dirty="0" smtClean="0">
                <a:latin typeface="+mn-lt"/>
                <a:cs typeface="Arial" pitchFamily="34" charset="0"/>
              </a:rPr>
              <a:t>Professional Qualifications:</a:t>
            </a:r>
            <a:br>
              <a:rPr lang="en-GB" sz="4000" dirty="0" smtClean="0">
                <a:latin typeface="+mn-lt"/>
                <a:cs typeface="Arial" pitchFamily="34" charset="0"/>
              </a:rPr>
            </a:br>
            <a:r>
              <a:rPr lang="en-GB" sz="4000" dirty="0" smtClean="0">
                <a:latin typeface="+mn-lt"/>
                <a:cs typeface="Arial" pitchFamily="34" charset="0"/>
              </a:rPr>
              <a:t>What can go wrong?</a:t>
            </a:r>
            <a:endParaRPr lang="en-GB" sz="4000" dirty="0">
              <a:latin typeface="+mn-lt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29132"/>
            <a:ext cx="6400800" cy="1928826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en-GB" sz="3500" dirty="0" smtClean="0">
                <a:latin typeface="+mn-lt"/>
                <a:cs typeface="Arial" pitchFamily="34" charset="0"/>
              </a:rPr>
              <a:t>Dr Mike </a:t>
            </a:r>
            <a:r>
              <a:rPr lang="en-GB" sz="3500" dirty="0" smtClean="0">
                <a:latin typeface="+mn-lt"/>
                <a:cs typeface="Arial" pitchFamily="34" charset="0"/>
              </a:rPr>
              <a:t>Kingdon</a:t>
            </a:r>
          </a:p>
          <a:p>
            <a:pPr algn="r"/>
            <a:endParaRPr lang="en-GB" sz="2800" dirty="0" smtClean="0">
              <a:latin typeface="+mn-lt"/>
              <a:cs typeface="Arial" pitchFamily="34" charset="0"/>
            </a:endParaRPr>
          </a:p>
          <a:p>
            <a:r>
              <a:rPr lang="en-GB" sz="2100" dirty="0" smtClean="0">
                <a:solidFill>
                  <a:srgbClr val="FF3300"/>
                </a:solidFill>
                <a:latin typeface="+mn-lt"/>
              </a:rPr>
              <a:t>UK Professional Bodies: The Regulatory Landscape  </a:t>
            </a:r>
          </a:p>
          <a:p>
            <a:r>
              <a:rPr lang="en-GB" sz="2100" dirty="0" smtClean="0">
                <a:solidFill>
                  <a:srgbClr val="FF3300"/>
                </a:solidFill>
                <a:latin typeface="+mn-lt"/>
              </a:rPr>
              <a:t>Wednesday November 26th 2008 </a:t>
            </a:r>
          </a:p>
          <a:p>
            <a:r>
              <a:rPr lang="en-GB" sz="2100" dirty="0" smtClean="0">
                <a:solidFill>
                  <a:srgbClr val="FF3300"/>
                </a:solidFill>
                <a:latin typeface="+mn-lt"/>
              </a:rPr>
              <a:t>Mayfair Conference Centre, London</a:t>
            </a:r>
          </a:p>
          <a:p>
            <a:pPr algn="r"/>
            <a:endParaRPr lang="en-GB" sz="2800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txBody>
          <a:bodyPr>
            <a:noAutofit/>
          </a:bodyPr>
          <a:lstStyle/>
          <a:p>
            <a:r>
              <a:rPr lang="en-GB" sz="3600" dirty="0" smtClean="0">
                <a:latin typeface="+mn-lt"/>
              </a:rPr>
              <a:t>Evidence of bias in examination–based qualifications (1)</a:t>
            </a:r>
            <a:r>
              <a:rPr lang="en-GB" sz="3200" dirty="0" smtClean="0">
                <a:latin typeface="+mn-lt"/>
              </a:rPr>
              <a:t/>
            </a:r>
            <a:br>
              <a:rPr lang="en-GB" sz="3200" dirty="0" smtClean="0">
                <a:latin typeface="+mn-lt"/>
              </a:rPr>
            </a:br>
            <a:r>
              <a:rPr lang="en-GB" sz="3200" dirty="0" smtClean="0">
                <a:latin typeface="+mn-lt"/>
              </a:rPr>
              <a:t/>
            </a:r>
            <a:br>
              <a:rPr lang="en-GB" sz="3200" dirty="0" smtClean="0">
                <a:latin typeface="+mn-lt"/>
              </a:rPr>
            </a:br>
            <a:r>
              <a:rPr lang="en-GB" sz="2800" dirty="0" smtClean="0">
                <a:latin typeface="+mn-lt"/>
              </a:rPr>
              <a:t>Markers making </a:t>
            </a:r>
            <a:r>
              <a:rPr lang="en-GB" sz="2800" i="1" dirty="0" smtClean="0">
                <a:latin typeface="+mn-lt"/>
              </a:rPr>
              <a:t>a priori </a:t>
            </a:r>
            <a:r>
              <a:rPr lang="en-GB" sz="2800" dirty="0" smtClean="0">
                <a:latin typeface="+mn-lt"/>
              </a:rPr>
              <a:t>decisions about who will pass</a:t>
            </a:r>
            <a:endParaRPr lang="en-GB" sz="3200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2500306"/>
          <a:ext cx="8229600" cy="392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 fontScale="90000"/>
          </a:bodyPr>
          <a:lstStyle/>
          <a:p>
            <a:r>
              <a:rPr lang="en-GB" sz="4000" dirty="0" smtClean="0">
                <a:latin typeface="+mn-lt"/>
              </a:rPr>
              <a:t>Evidence of bias in examination–based qualifications (2)</a:t>
            </a:r>
            <a:r>
              <a:rPr lang="en-GB" sz="3200" dirty="0" smtClean="0">
                <a:latin typeface="+mn-lt"/>
              </a:rPr>
              <a:t/>
            </a:r>
            <a:br>
              <a:rPr lang="en-GB" sz="3200" dirty="0" smtClean="0">
                <a:latin typeface="+mn-lt"/>
              </a:rPr>
            </a:br>
            <a:r>
              <a:rPr lang="en-GB" sz="3200" dirty="0" smtClean="0">
                <a:latin typeface="+mn-lt"/>
              </a:rPr>
              <a:t/>
            </a:r>
            <a:br>
              <a:rPr lang="en-GB" sz="3200" dirty="0" smtClean="0">
                <a:latin typeface="+mn-lt"/>
              </a:rPr>
            </a:br>
            <a:r>
              <a:rPr lang="en-GB" sz="3100" dirty="0" smtClean="0">
                <a:latin typeface="+mn-lt"/>
              </a:rPr>
              <a:t>Markers manipulating critical boundaries</a:t>
            </a:r>
            <a:endParaRPr lang="en-GB" sz="3100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4" y="2285992"/>
          <a:ext cx="8229600" cy="407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rmAutofit fontScale="90000"/>
          </a:bodyPr>
          <a:lstStyle/>
          <a:p>
            <a:r>
              <a:rPr lang="en-GB" sz="4000" dirty="0" smtClean="0">
                <a:latin typeface="+mn-lt"/>
              </a:rPr>
              <a:t>Evidence of bias in examination-based qualifications (3)</a:t>
            </a:r>
            <a:r>
              <a:rPr lang="en-GB" sz="2800" dirty="0" smtClean="0">
                <a:latin typeface="+mn-lt"/>
              </a:rPr>
              <a:t/>
            </a:r>
            <a:br>
              <a:rPr lang="en-GB" sz="2800" dirty="0" smtClean="0">
                <a:latin typeface="+mn-lt"/>
              </a:rPr>
            </a:br>
            <a:r>
              <a:rPr lang="en-GB" sz="2800" dirty="0" smtClean="0">
                <a:latin typeface="+mn-lt"/>
              </a:rPr>
              <a:t/>
            </a:r>
            <a:br>
              <a:rPr lang="en-GB" sz="2800" dirty="0" smtClean="0">
                <a:latin typeface="+mn-lt"/>
              </a:rPr>
            </a:br>
            <a:r>
              <a:rPr lang="en-GB" sz="3100" dirty="0" smtClean="0">
                <a:latin typeface="+mn-lt"/>
              </a:rPr>
              <a:t>Markers manipulating fixed grade boundaries</a:t>
            </a:r>
            <a:endParaRPr lang="en-GB" sz="3100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4" y="2332037"/>
          <a:ext cx="8229600" cy="4168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928826"/>
          </a:xfrm>
        </p:spPr>
        <p:txBody>
          <a:bodyPr>
            <a:normAutofit fontScale="90000"/>
          </a:bodyPr>
          <a:lstStyle/>
          <a:p>
            <a:r>
              <a:rPr lang="en-GB" sz="4000" dirty="0" smtClean="0">
                <a:latin typeface="+mn-lt"/>
              </a:rPr>
              <a:t>Evidence of bias in examination–based qualifications (4)</a:t>
            </a:r>
            <a:r>
              <a:rPr lang="en-GB" sz="3200" dirty="0" smtClean="0">
                <a:latin typeface="+mn-lt"/>
              </a:rPr>
              <a:t/>
            </a:r>
            <a:br>
              <a:rPr lang="en-GB" sz="3200" dirty="0" smtClean="0">
                <a:latin typeface="+mn-lt"/>
              </a:rPr>
            </a:br>
            <a:r>
              <a:rPr lang="en-GB" sz="3200" dirty="0" smtClean="0">
                <a:latin typeface="+mn-lt"/>
              </a:rPr>
              <a:t/>
            </a:r>
            <a:br>
              <a:rPr lang="en-GB" sz="3200" dirty="0" smtClean="0">
                <a:latin typeface="+mn-lt"/>
              </a:rPr>
            </a:br>
            <a:r>
              <a:rPr lang="en-GB" sz="3100" dirty="0" smtClean="0">
                <a:latin typeface="+mn-lt"/>
              </a:rPr>
              <a:t>Markers failing to use full range of marks </a:t>
            </a:r>
            <a:endParaRPr lang="en-GB" sz="3100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14554"/>
          <a:ext cx="8229600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</p:spPr>
        <p:txBody>
          <a:bodyPr>
            <a:noAutofit/>
          </a:bodyPr>
          <a:lstStyle/>
          <a:p>
            <a:r>
              <a:rPr lang="en-GB" sz="3600" dirty="0" smtClean="0">
                <a:latin typeface="+mn-lt"/>
              </a:rPr>
              <a:t>And even when you think you have</a:t>
            </a:r>
            <a:br>
              <a:rPr lang="en-GB" sz="3600" dirty="0" smtClean="0">
                <a:latin typeface="+mn-lt"/>
              </a:rPr>
            </a:br>
            <a:r>
              <a:rPr lang="en-GB" sz="3600" dirty="0" smtClean="0">
                <a:latin typeface="+mn-lt"/>
              </a:rPr>
              <a:t>got it right...</a:t>
            </a:r>
            <a:endParaRPr lang="en-GB" sz="3600" dirty="0">
              <a:latin typeface="+mn-lt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571625"/>
          <a:ext cx="8229600" cy="4929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715436" cy="1296974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+mn-lt"/>
              </a:rPr>
              <a:t>...there may still be issues to identify &amp; resolve</a:t>
            </a:r>
            <a:endParaRPr lang="en-GB" sz="3200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28736"/>
          <a:ext cx="8229600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>
                <a:latin typeface="+mn-lt"/>
              </a:rPr>
              <a:t>MCQ-based professional qualifications – what can go wrong?</a:t>
            </a:r>
            <a:endParaRPr lang="en-GB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4554551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+mn-lt"/>
              </a:rPr>
              <a:t>Aspects of professional preparation that can be assessed by MCQ items may be </a:t>
            </a:r>
            <a:r>
              <a:rPr lang="en-GB" sz="2800" dirty="0" smtClean="0">
                <a:latin typeface="+mn-lt"/>
              </a:rPr>
              <a:t>limited</a:t>
            </a:r>
            <a:endParaRPr lang="en-GB" sz="2800" dirty="0" smtClean="0">
              <a:latin typeface="+mn-lt"/>
            </a:endParaRPr>
          </a:p>
          <a:p>
            <a:r>
              <a:rPr lang="en-GB" sz="2800" dirty="0" smtClean="0">
                <a:latin typeface="+mn-lt"/>
              </a:rPr>
              <a:t>Difficulty of writing items for critical areas mean that they are under-assessed or acceptable items are reused too frequently</a:t>
            </a:r>
          </a:p>
          <a:p>
            <a:r>
              <a:rPr lang="en-GB" sz="2800" dirty="0" smtClean="0">
                <a:latin typeface="+mn-lt"/>
              </a:rPr>
              <a:t>Misunderstanding of item and test statistics leads to over-assessment</a:t>
            </a:r>
          </a:p>
          <a:p>
            <a:r>
              <a:rPr lang="en-GB" sz="2800" dirty="0" smtClean="0">
                <a:latin typeface="+mn-lt"/>
              </a:rPr>
              <a:t>Difficulties of item selection &amp;/or item banking generate biases in tests </a:t>
            </a:r>
            <a:endParaRPr lang="en-GB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+mn-lt"/>
              </a:rPr>
              <a:t>Evidence of bias in MCQ–based qualifications</a:t>
            </a:r>
            <a:endParaRPr lang="en-GB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4829196"/>
          </a:xfrm>
        </p:spPr>
        <p:txBody>
          <a:bodyPr/>
          <a:lstStyle/>
          <a:p>
            <a:pPr>
              <a:buNone/>
            </a:pPr>
            <a:r>
              <a:rPr lang="en-GB" dirty="0" smtClean="0">
                <a:latin typeface="+mn-lt"/>
              </a:rPr>
              <a:t>Post-assessment analyses reveal differential MCQ test performance from candidates who, other-wise appear to be equally able but, differ by:</a:t>
            </a:r>
          </a:p>
          <a:p>
            <a:pPr lvl="1"/>
            <a:r>
              <a:rPr lang="en-GB" dirty="0" smtClean="0">
                <a:latin typeface="+mn-lt"/>
              </a:rPr>
              <a:t>Gender </a:t>
            </a:r>
          </a:p>
          <a:p>
            <a:pPr lvl="1"/>
            <a:r>
              <a:rPr lang="en-GB" dirty="0" smtClean="0">
                <a:latin typeface="+mn-lt"/>
              </a:rPr>
              <a:t>Prior training</a:t>
            </a:r>
          </a:p>
          <a:p>
            <a:pPr lvl="1"/>
            <a:r>
              <a:rPr lang="en-GB" dirty="0" smtClean="0">
                <a:latin typeface="+mn-lt"/>
              </a:rPr>
              <a:t>Professional experience</a:t>
            </a:r>
          </a:p>
          <a:p>
            <a:pPr lvl="1"/>
            <a:r>
              <a:rPr lang="en-GB" dirty="0" smtClean="0">
                <a:latin typeface="+mn-lt"/>
              </a:rPr>
              <a:t>Area of country/ world </a:t>
            </a:r>
          </a:p>
          <a:p>
            <a:endParaRPr lang="en-GB" dirty="0" smtClean="0">
              <a:latin typeface="+mn-lt"/>
            </a:endParaRPr>
          </a:p>
          <a:p>
            <a:pPr>
              <a:buNone/>
            </a:pPr>
            <a:r>
              <a:rPr lang="en-GB" i="1" dirty="0" smtClean="0">
                <a:latin typeface="+mn-lt"/>
              </a:rPr>
              <a:t>(Issue – when does difference constitute bias?)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500198"/>
          </a:xfrm>
        </p:spPr>
        <p:txBody>
          <a:bodyPr>
            <a:normAutofit/>
          </a:bodyPr>
          <a:lstStyle/>
          <a:p>
            <a:r>
              <a:rPr lang="en-GB" sz="3600" dirty="0" smtClean="0">
                <a:latin typeface="+mn-lt"/>
              </a:rPr>
              <a:t>Competence, examination and MCQ based qualifications: a suggested approach</a:t>
            </a:r>
            <a:endParaRPr lang="en-GB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6434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>
                <a:latin typeface="+mn-lt"/>
              </a:rPr>
              <a:t>Divide what is assessed into what candidates: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>
                <a:latin typeface="+mn-lt"/>
              </a:rPr>
              <a:t>Must know </a:t>
            </a:r>
            <a:r>
              <a:rPr lang="en-GB" dirty="0" smtClean="0">
                <a:latin typeface="+mn-lt"/>
              </a:rPr>
              <a:t>- </a:t>
            </a:r>
            <a:r>
              <a:rPr lang="en-GB" sz="2800" dirty="0" smtClean="0">
                <a:latin typeface="+mn-lt"/>
              </a:rPr>
              <a:t>any error/omission on critical questions = automatic failure of entire assessment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>
                <a:latin typeface="+mn-lt"/>
              </a:rPr>
              <a:t>Need to know to operate professionally </a:t>
            </a:r>
            <a:r>
              <a:rPr lang="en-GB" dirty="0" smtClean="0">
                <a:latin typeface="+mn-lt"/>
              </a:rPr>
              <a:t>– </a:t>
            </a:r>
            <a:r>
              <a:rPr lang="en-GB" sz="2800" dirty="0" smtClean="0">
                <a:latin typeface="+mn-lt"/>
              </a:rPr>
              <a:t>assess main areas of content using mastery tests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>
                <a:latin typeface="+mn-lt"/>
              </a:rPr>
              <a:t>Nice to know when working in a professional community </a:t>
            </a:r>
            <a:r>
              <a:rPr lang="en-GB" dirty="0" smtClean="0">
                <a:latin typeface="+mn-lt"/>
              </a:rPr>
              <a:t>– </a:t>
            </a:r>
            <a:r>
              <a:rPr lang="en-GB" sz="2800" dirty="0" smtClean="0">
                <a:latin typeface="+mn-lt"/>
              </a:rPr>
              <a:t>assess to show importance but do not fail candidates on these questions alone.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>
              <a:latin typeface="+mn-lt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1486"/>
          </a:xfrm>
        </p:spPr>
        <p:txBody>
          <a:bodyPr/>
          <a:lstStyle/>
          <a:p>
            <a:r>
              <a:rPr lang="en-GB" dirty="0" smtClean="0">
                <a:latin typeface="+mn-lt"/>
                <a:cs typeface="Arial" pitchFamily="34" charset="0"/>
              </a:rPr>
              <a:t>Professional Qualifications:</a:t>
            </a:r>
            <a:br>
              <a:rPr lang="en-GB" dirty="0" smtClean="0">
                <a:latin typeface="+mn-lt"/>
                <a:cs typeface="Arial" pitchFamily="34" charset="0"/>
              </a:rPr>
            </a:br>
            <a:r>
              <a:rPr lang="en-GB" dirty="0" smtClean="0">
                <a:latin typeface="+mn-lt"/>
                <a:cs typeface="Arial" pitchFamily="34" charset="0"/>
              </a:rPr>
              <a:t>What can go wrong?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86322"/>
            <a:ext cx="7615262" cy="1714512"/>
          </a:xfrm>
        </p:spPr>
        <p:txBody>
          <a:bodyPr>
            <a:normAutofit fontScale="70000" lnSpcReduction="20000"/>
          </a:bodyPr>
          <a:lstStyle/>
          <a:p>
            <a:pPr algn="r">
              <a:buNone/>
            </a:pPr>
            <a:r>
              <a:rPr lang="en-GB" sz="4600" dirty="0" smtClean="0">
                <a:latin typeface="+mn-lt"/>
                <a:cs typeface="Arial" pitchFamily="34" charset="0"/>
              </a:rPr>
              <a:t>Dr Mike </a:t>
            </a:r>
            <a:r>
              <a:rPr lang="en-GB" sz="4600" dirty="0" smtClean="0">
                <a:latin typeface="+mn-lt"/>
                <a:cs typeface="Arial" pitchFamily="34" charset="0"/>
              </a:rPr>
              <a:t>Kingdon</a:t>
            </a:r>
          </a:p>
          <a:p>
            <a:pPr algn="r">
              <a:buNone/>
            </a:pPr>
            <a:endParaRPr lang="en-GB" dirty="0" smtClean="0">
              <a:latin typeface="+mn-lt"/>
              <a:cs typeface="Arial" pitchFamily="34" charset="0"/>
            </a:endParaRPr>
          </a:p>
          <a:p>
            <a:pPr algn="ctr">
              <a:buNone/>
            </a:pPr>
            <a:r>
              <a:rPr lang="en-GB" sz="2600" dirty="0" smtClean="0">
                <a:solidFill>
                  <a:srgbClr val="FF3300"/>
                </a:solidFill>
                <a:latin typeface="+mn-lt"/>
              </a:rPr>
              <a:t>UK Professional Bodies: The Regulatory Landscape  </a:t>
            </a:r>
          </a:p>
          <a:p>
            <a:pPr algn="ctr">
              <a:buNone/>
            </a:pPr>
            <a:r>
              <a:rPr lang="en-GB" sz="2600" dirty="0" smtClean="0">
                <a:solidFill>
                  <a:srgbClr val="FF3300"/>
                </a:solidFill>
                <a:latin typeface="+mn-lt"/>
              </a:rPr>
              <a:t>Wednesday November 26th 2008 </a:t>
            </a:r>
          </a:p>
          <a:p>
            <a:pPr algn="ctr">
              <a:buNone/>
            </a:pPr>
            <a:r>
              <a:rPr lang="en-GB" sz="2600" dirty="0" smtClean="0">
                <a:solidFill>
                  <a:srgbClr val="FF3300"/>
                </a:solidFill>
                <a:latin typeface="+mn-lt"/>
              </a:rPr>
              <a:t>Mayfair Conference Centre, London</a:t>
            </a:r>
          </a:p>
          <a:p>
            <a:pPr algn="r">
              <a:buNone/>
            </a:pPr>
            <a:endParaRPr lang="en-GB" dirty="0" smtClean="0">
              <a:latin typeface="+mn-lt"/>
              <a:cs typeface="Arial" pitchFamily="34" charset="0"/>
            </a:endParaRPr>
          </a:p>
          <a:p>
            <a:pPr algn="r"/>
            <a:endParaRPr lang="en-GB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>
                <a:latin typeface="+mn-lt"/>
              </a:rPr>
              <a:t>Bases of professional qualifications</a:t>
            </a:r>
            <a:endParaRPr lang="en-GB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/>
          <a:lstStyle/>
          <a:p>
            <a:r>
              <a:rPr lang="en-GB" dirty="0" smtClean="0">
                <a:latin typeface="+mn-lt"/>
              </a:rPr>
              <a:t>Assessments of </a:t>
            </a:r>
            <a:r>
              <a:rPr lang="en-GB" b="1" dirty="0" smtClean="0">
                <a:latin typeface="+mn-lt"/>
              </a:rPr>
              <a:t>competence</a:t>
            </a:r>
            <a:r>
              <a:rPr lang="en-GB" dirty="0" smtClean="0">
                <a:latin typeface="+mn-lt"/>
              </a:rPr>
              <a:t> based on prior qualifications/ training courses/ professional experience</a:t>
            </a:r>
          </a:p>
          <a:p>
            <a:r>
              <a:rPr lang="en-GB" dirty="0" smtClean="0">
                <a:latin typeface="+mn-lt"/>
              </a:rPr>
              <a:t>Final/ phased </a:t>
            </a:r>
            <a:r>
              <a:rPr lang="en-GB" b="1" dirty="0" smtClean="0">
                <a:latin typeface="+mn-lt"/>
              </a:rPr>
              <a:t>examinations</a:t>
            </a:r>
          </a:p>
          <a:p>
            <a:r>
              <a:rPr lang="en-GB" dirty="0" smtClean="0">
                <a:latin typeface="+mn-lt"/>
              </a:rPr>
              <a:t>Psychometric (</a:t>
            </a:r>
            <a:r>
              <a:rPr lang="en-GB" b="1" dirty="0" smtClean="0">
                <a:latin typeface="+mn-lt"/>
              </a:rPr>
              <a:t>MCQ</a:t>
            </a:r>
            <a:r>
              <a:rPr lang="en-GB" dirty="0" smtClean="0">
                <a:latin typeface="+mn-lt"/>
              </a:rPr>
              <a:t>)</a:t>
            </a:r>
            <a:r>
              <a:rPr lang="en-GB" b="1" dirty="0" smtClean="0">
                <a:latin typeface="+mn-lt"/>
              </a:rPr>
              <a:t> tests</a:t>
            </a:r>
          </a:p>
          <a:p>
            <a:pPr>
              <a:buNone/>
            </a:pPr>
            <a:endParaRPr lang="en-GB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715436" cy="785818"/>
          </a:xfrm>
        </p:spPr>
        <p:txBody>
          <a:bodyPr>
            <a:normAutofit/>
          </a:bodyPr>
          <a:lstStyle/>
          <a:p>
            <a:r>
              <a:rPr lang="en-GB" sz="3600" dirty="0" smtClean="0">
                <a:latin typeface="+mn-lt"/>
              </a:rPr>
              <a:t>All professional qualifications should be:</a:t>
            </a:r>
            <a:endParaRPr lang="en-GB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28" y="1428736"/>
            <a:ext cx="7258072" cy="4697427"/>
          </a:xfrm>
        </p:spPr>
        <p:txBody>
          <a:bodyPr>
            <a:normAutofit fontScale="92500"/>
          </a:bodyPr>
          <a:lstStyle/>
          <a:p>
            <a:r>
              <a:rPr lang="en-GB" dirty="0" smtClean="0">
                <a:latin typeface="+mn-lt"/>
              </a:rPr>
              <a:t>Relevant/ valid</a:t>
            </a:r>
          </a:p>
          <a:p>
            <a:r>
              <a:rPr lang="en-GB" dirty="0" smtClean="0">
                <a:latin typeface="+mn-lt"/>
              </a:rPr>
              <a:t>Predictive</a:t>
            </a:r>
          </a:p>
          <a:p>
            <a:r>
              <a:rPr lang="en-GB" dirty="0" smtClean="0">
                <a:latin typeface="+mn-lt"/>
              </a:rPr>
              <a:t>Reliable</a:t>
            </a:r>
          </a:p>
          <a:p>
            <a:r>
              <a:rPr lang="en-GB" dirty="0" smtClean="0">
                <a:latin typeface="+mn-lt"/>
              </a:rPr>
              <a:t>Unbiased</a:t>
            </a:r>
          </a:p>
          <a:p>
            <a:r>
              <a:rPr lang="en-GB" dirty="0" smtClean="0">
                <a:latin typeface="+mn-lt"/>
              </a:rPr>
              <a:t>Discriminating</a:t>
            </a:r>
          </a:p>
          <a:p>
            <a:r>
              <a:rPr lang="en-GB" dirty="0" smtClean="0">
                <a:latin typeface="+mn-lt"/>
              </a:rPr>
              <a:t>Balanced</a:t>
            </a:r>
          </a:p>
          <a:p>
            <a:r>
              <a:rPr lang="en-GB" dirty="0" smtClean="0">
                <a:latin typeface="+mn-lt"/>
              </a:rPr>
              <a:t>Robust</a:t>
            </a:r>
          </a:p>
          <a:p>
            <a:r>
              <a:rPr lang="en-GB" dirty="0" smtClean="0">
                <a:latin typeface="+mn-lt"/>
              </a:rPr>
              <a:t>Comparable (in the short to middle terms)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Autofit/>
          </a:bodyPr>
          <a:lstStyle/>
          <a:p>
            <a:r>
              <a:rPr lang="en-GB" sz="3600" dirty="0" smtClean="0">
                <a:latin typeface="+mn-lt"/>
              </a:rPr>
              <a:t>Fundamental tensions within all professional qualification systems (1) </a:t>
            </a:r>
            <a:endParaRPr lang="en-GB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571744"/>
            <a:ext cx="8429684" cy="3643338"/>
          </a:xfrm>
        </p:spPr>
        <p:txBody>
          <a:bodyPr>
            <a:normAutofit/>
          </a:bodyPr>
          <a:lstStyle/>
          <a:p>
            <a:pPr marL="514350" indent="-514350"/>
            <a:r>
              <a:rPr lang="en-GB" dirty="0" smtClean="0">
                <a:latin typeface="+mn-lt"/>
              </a:rPr>
              <a:t>What  you test is what you get</a:t>
            </a:r>
          </a:p>
          <a:p>
            <a:pPr marL="514350" indent="-514350"/>
            <a:r>
              <a:rPr lang="en-GB" dirty="0" smtClean="0">
                <a:latin typeface="+mn-lt"/>
              </a:rPr>
              <a:t>Assess the important, not the convenient</a:t>
            </a:r>
          </a:p>
          <a:p>
            <a:pPr marL="514350" indent="-514350">
              <a:buNone/>
            </a:pPr>
            <a:endParaRPr lang="en-GB" sz="2600" i="1" dirty="0">
              <a:latin typeface="+mn-lt"/>
            </a:endParaRPr>
          </a:p>
          <a:p>
            <a:pPr marL="514350" indent="-514350" algn="ctr">
              <a:buNone/>
            </a:pPr>
            <a:r>
              <a:rPr lang="en-GB" i="1" dirty="0" smtClean="0">
                <a:latin typeface="+mn-lt"/>
              </a:rPr>
              <a:t>(The tension is between relevance &amp; reliability)</a:t>
            </a:r>
          </a:p>
          <a:p>
            <a:pPr marL="914400" lvl="1" indent="-514350"/>
            <a:endParaRPr lang="en-GB" dirty="0" smtClean="0">
              <a:latin typeface="+mn-lt"/>
            </a:endParaRPr>
          </a:p>
          <a:p>
            <a:pPr marL="914400" lvl="1" indent="-514350"/>
            <a:endParaRPr lang="en-GB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2643206"/>
          </a:xfrm>
        </p:spPr>
        <p:txBody>
          <a:bodyPr>
            <a:noAutofit/>
          </a:bodyPr>
          <a:lstStyle/>
          <a:p>
            <a:r>
              <a:rPr lang="en-GB" sz="3600" dirty="0" smtClean="0">
                <a:latin typeface="+mn-lt"/>
              </a:rPr>
              <a:t>Fundamental tensions within all professional qualification systems (2)</a:t>
            </a:r>
            <a:br>
              <a:rPr lang="en-GB" sz="3600" dirty="0" smtClean="0">
                <a:latin typeface="+mn-lt"/>
              </a:rPr>
            </a:br>
            <a:r>
              <a:rPr lang="en-GB" sz="1800" dirty="0" smtClean="0">
                <a:latin typeface="+mn-lt"/>
              </a:rPr>
              <a:t>~</a:t>
            </a:r>
            <a:r>
              <a:rPr lang="en-GB" sz="3600" dirty="0" smtClean="0">
                <a:latin typeface="+mn-lt"/>
              </a:rPr>
              <a:t/>
            </a:r>
            <a:br>
              <a:rPr lang="en-GB" sz="3600" dirty="0" smtClean="0">
                <a:latin typeface="+mn-lt"/>
              </a:rPr>
            </a:br>
            <a:endParaRPr lang="en-GB" sz="32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786214"/>
          </a:xfrm>
        </p:spPr>
        <p:txBody>
          <a:bodyPr>
            <a:normAutofit/>
          </a:bodyPr>
          <a:lstStyle/>
          <a:p>
            <a:pPr marL="514350" indent="-514350"/>
            <a:r>
              <a:rPr lang="en-GB" dirty="0" smtClean="0">
                <a:latin typeface="+mn-lt"/>
              </a:rPr>
              <a:t>How to value, assess &amp; manage the diversity associated with developing areas of professional activity, while still maintaining comparability </a:t>
            </a:r>
          </a:p>
          <a:p>
            <a:pPr marL="514350" indent="-514350"/>
            <a:r>
              <a:rPr lang="en-GB" dirty="0" smtClean="0">
                <a:latin typeface="+mn-lt"/>
              </a:rPr>
              <a:t>Whether to offer differing routes to qualification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>
                <a:latin typeface="+mn-lt"/>
              </a:rPr>
              <a:t>Competence-based professional qualifications – what can go wrong?</a:t>
            </a:r>
            <a:endParaRPr lang="en-GB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4857784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+mn-lt"/>
              </a:rPr>
              <a:t>Variability of candidates’ other qualifications &amp; professional experience may be under-valued, leading to emphasis on:</a:t>
            </a:r>
          </a:p>
          <a:p>
            <a:pPr lvl="1"/>
            <a:r>
              <a:rPr lang="en-GB" dirty="0" smtClean="0">
                <a:latin typeface="+mn-lt"/>
              </a:rPr>
              <a:t> Common capabilities</a:t>
            </a:r>
          </a:p>
          <a:p>
            <a:pPr lvl="1"/>
            <a:r>
              <a:rPr lang="en-GB" dirty="0" smtClean="0">
                <a:latin typeface="+mn-lt"/>
              </a:rPr>
              <a:t> The easily assessed </a:t>
            </a:r>
          </a:p>
          <a:p>
            <a:pPr lvl="1"/>
            <a:r>
              <a:rPr lang="en-GB" dirty="0" smtClean="0">
                <a:latin typeface="+mn-lt"/>
              </a:rPr>
              <a:t> Ephemera</a:t>
            </a:r>
          </a:p>
          <a:p>
            <a:r>
              <a:rPr lang="en-GB" dirty="0" smtClean="0">
                <a:latin typeface="+mn-lt"/>
              </a:rPr>
              <a:t>Assessing/ mentoring individual candidates is expensive and time consuming</a:t>
            </a:r>
          </a:p>
          <a:p>
            <a:pPr algn="ctr">
              <a:buNone/>
            </a:pPr>
            <a:r>
              <a:rPr lang="en-GB" i="1" dirty="0" smtClean="0">
                <a:latin typeface="+mn-lt"/>
              </a:rPr>
              <a:t>(The tension = resources v  relevance)</a:t>
            </a:r>
            <a:endParaRPr lang="en-GB" i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 smtClean="0">
                <a:latin typeface="+mn-lt"/>
              </a:rPr>
              <a:t>Bias in competence-based professional qualifications</a:t>
            </a:r>
            <a:endParaRPr lang="en-GB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/>
          <a:lstStyle/>
          <a:p>
            <a:r>
              <a:rPr lang="en-GB" dirty="0" smtClean="0">
                <a:latin typeface="+mn-lt"/>
              </a:rPr>
              <a:t>Under-valuing of diversity</a:t>
            </a:r>
          </a:p>
          <a:p>
            <a:r>
              <a:rPr lang="en-GB" dirty="0" smtClean="0">
                <a:latin typeface="+mn-lt"/>
              </a:rPr>
              <a:t>Focus on candidates’ backgrounds rather than their capabilities and potential contribution to the profession </a:t>
            </a:r>
            <a:endParaRPr lang="en-GB" dirty="0">
              <a:latin typeface="+mn-lt"/>
            </a:endParaRPr>
          </a:p>
          <a:p>
            <a:endParaRPr lang="en-GB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143008"/>
          </a:xfrm>
        </p:spPr>
        <p:txBody>
          <a:bodyPr>
            <a:noAutofit/>
          </a:bodyPr>
          <a:lstStyle/>
          <a:p>
            <a:r>
              <a:rPr lang="en-GB" sz="3600" dirty="0" smtClean="0">
                <a:latin typeface="+mn-lt"/>
              </a:rPr>
              <a:t>Examination-based professional qualifications – what can go wrong?</a:t>
            </a:r>
            <a:endParaRPr lang="en-GB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+mn-lt"/>
              </a:rPr>
              <a:t>Aspects of professional preparation that can be assessed by examination can be </a:t>
            </a:r>
            <a:r>
              <a:rPr lang="en-GB" sz="2800" dirty="0" smtClean="0">
                <a:latin typeface="+mn-lt"/>
              </a:rPr>
              <a:t>limited</a:t>
            </a:r>
            <a:endParaRPr lang="en-GB" sz="2800" dirty="0" smtClean="0">
              <a:latin typeface="+mn-lt"/>
            </a:endParaRPr>
          </a:p>
          <a:p>
            <a:r>
              <a:rPr lang="en-GB" sz="2800" dirty="0" smtClean="0">
                <a:latin typeface="+mn-lt"/>
              </a:rPr>
              <a:t>Combining other types of assessments with examinations to produce an overall award can by problematic</a:t>
            </a:r>
          </a:p>
          <a:p>
            <a:r>
              <a:rPr lang="en-GB" sz="2800" dirty="0" smtClean="0">
                <a:latin typeface="+mn-lt"/>
              </a:rPr>
              <a:t>Danger of concentrating on the assessable rather than the important</a:t>
            </a:r>
            <a:endParaRPr lang="en-GB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 smtClean="0">
                <a:latin typeface="+mn-lt"/>
              </a:rPr>
              <a:t>Bias in examination-based professional qualifications</a:t>
            </a:r>
            <a:endParaRPr lang="en-GB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+mn-lt"/>
              </a:rPr>
              <a:t>Balancing the mix of questions set so that they reflect the needs of the profession</a:t>
            </a:r>
          </a:p>
          <a:p>
            <a:r>
              <a:rPr lang="en-GB" dirty="0" smtClean="0">
                <a:latin typeface="+mn-lt"/>
              </a:rPr>
              <a:t>Principle of awards – quality of work, percentages of candidates and/ or marks  </a:t>
            </a:r>
            <a:r>
              <a:rPr lang="en-GB" i="1" dirty="0" smtClean="0">
                <a:latin typeface="+mn-lt"/>
              </a:rPr>
              <a:t>(Perm any two out of three)</a:t>
            </a:r>
            <a:endParaRPr lang="en-GB" i="1" dirty="0">
              <a:latin typeface="+mn-lt"/>
            </a:endParaRPr>
          </a:p>
          <a:p>
            <a:r>
              <a:rPr lang="en-GB" dirty="0" smtClean="0">
                <a:latin typeface="+mn-lt"/>
              </a:rPr>
              <a:t>Management of the people who set, mark, moderate and verify examination papers</a:t>
            </a:r>
          </a:p>
          <a:p>
            <a:pPr>
              <a:buNone/>
            </a:pPr>
            <a:endParaRPr lang="en-GB" sz="2800" i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</TotalTime>
  <Words>582</Words>
  <Application>Microsoft Office PowerPoint</Application>
  <PresentationFormat>On-screen Show (4:3)</PresentationFormat>
  <Paragraphs>76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Professional Qualifications: What can go wrong?</vt:lpstr>
      <vt:lpstr>Bases of professional qualifications</vt:lpstr>
      <vt:lpstr>All professional qualifications should be:</vt:lpstr>
      <vt:lpstr>Fundamental tensions within all professional qualification systems (1) </vt:lpstr>
      <vt:lpstr>Fundamental tensions within all professional qualification systems (2) ~ </vt:lpstr>
      <vt:lpstr>Competence-based professional qualifications – what can go wrong?</vt:lpstr>
      <vt:lpstr>Bias in competence-based professional qualifications</vt:lpstr>
      <vt:lpstr>Examination-based professional qualifications – what can go wrong?</vt:lpstr>
      <vt:lpstr>Bias in examination-based professional qualifications</vt:lpstr>
      <vt:lpstr>Evidence of bias in examination–based qualifications (1)  Markers making a priori decisions about who will pass</vt:lpstr>
      <vt:lpstr>Evidence of bias in examination–based qualifications (2)  Markers manipulating critical boundaries</vt:lpstr>
      <vt:lpstr>Evidence of bias in examination-based qualifications (3)  Markers manipulating fixed grade boundaries</vt:lpstr>
      <vt:lpstr>Evidence of bias in examination–based qualifications (4)  Markers failing to use full range of marks </vt:lpstr>
      <vt:lpstr>And even when you think you have got it right...</vt:lpstr>
      <vt:lpstr>...there may still be issues to identify &amp; resolve</vt:lpstr>
      <vt:lpstr>MCQ-based professional qualifications – what can go wrong?</vt:lpstr>
      <vt:lpstr>Evidence of bias in MCQ–based qualifications</vt:lpstr>
      <vt:lpstr>Competence, examination and MCQ based qualifications: a suggested approach</vt:lpstr>
      <vt:lpstr>Professional Qualifications: What can go wrong?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Qualifications: What can go wrong</dc:title>
  <dc:creator> </dc:creator>
  <cp:lastModifiedBy> </cp:lastModifiedBy>
  <cp:revision>60</cp:revision>
  <dcterms:created xsi:type="dcterms:W3CDTF">2008-11-09T14:41:39Z</dcterms:created>
  <dcterms:modified xsi:type="dcterms:W3CDTF">2008-11-23T10:57:50Z</dcterms:modified>
</cp:coreProperties>
</file>